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9"/>
  </p:notesMasterIdLst>
  <p:handoutMasterIdLst>
    <p:handoutMasterId r:id="rId20"/>
  </p:handoutMasterIdLst>
  <p:sldIdLst>
    <p:sldId id="295" r:id="rId5"/>
    <p:sldId id="296" r:id="rId6"/>
    <p:sldId id="282" r:id="rId7"/>
    <p:sldId id="297" r:id="rId8"/>
    <p:sldId id="304" r:id="rId9"/>
    <p:sldId id="305" r:id="rId10"/>
    <p:sldId id="286" r:id="rId11"/>
    <p:sldId id="298" r:id="rId12"/>
    <p:sldId id="306" r:id="rId13"/>
    <p:sldId id="294" r:id="rId14"/>
    <p:sldId id="299" r:id="rId15"/>
    <p:sldId id="285" r:id="rId16"/>
    <p:sldId id="30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4" autoAdjust="0"/>
    <p:restoredTop sz="91293" autoAdjust="0"/>
  </p:normalViewPr>
  <p:slideViewPr>
    <p:cSldViewPr snapToGrid="0">
      <p:cViewPr varScale="1">
        <p:scale>
          <a:sx n="65" d="100"/>
          <a:sy n="65" d="100"/>
        </p:scale>
        <p:origin x="78" y="70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6" r:id="rId21"/>
    <p:sldLayoutId id="2147483788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ainaru/diversity-in-tech-companies/dat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Diversity in Tech</a:t>
            </a:r>
            <a:br>
              <a:rPr lang="en-US" dirty="0"/>
            </a:br>
            <a:r>
              <a:rPr lang="en-US" sz="1800" dirty="0"/>
              <a:t>Carlos Ruiz, Paris Lee, </a:t>
            </a:r>
            <a:br>
              <a:rPr lang="en-US" sz="1800" dirty="0"/>
            </a:br>
            <a:r>
              <a:rPr lang="en-US" sz="1800" dirty="0"/>
              <a:t>Daniel </a:t>
            </a:r>
            <a:r>
              <a:rPr lang="en-US" sz="1800" dirty="0" err="1"/>
              <a:t>Purrier</a:t>
            </a:r>
            <a:r>
              <a:rPr lang="en-US" sz="1800" dirty="0"/>
              <a:t>, Neyda Morales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June 10, 2024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C0B66B37-F405-35BF-8843-95EB336F401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33999" y="816754"/>
            <a:ext cx="6275667" cy="52244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61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1008992"/>
            <a:ext cx="3659246" cy="2517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Bias and 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885" y="3847960"/>
            <a:ext cx="3659246" cy="236995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1500" cap="all" spc="200" dirty="0">
                <a:solidFill>
                  <a:srgbClr val="FFFFFF"/>
                </a:solidFill>
              </a:rPr>
              <a:t>Small list of companies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Company size not included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Recent years not included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Raw data not included (only percentages)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Intersectional data points not included (ex: Latino female population, Black Male population)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locations, income levels, access to education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0" y="4168144"/>
            <a:ext cx="10058400" cy="1295922"/>
          </a:xfrm>
        </p:spPr>
        <p:txBody>
          <a:bodyPr>
            <a:noAutofit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464067"/>
            <a:ext cx="10058400" cy="1012344"/>
          </a:xfrm>
        </p:spPr>
        <p:txBody>
          <a:bodyPr>
            <a:normAutofit/>
          </a:bodyPr>
          <a:lstStyle/>
          <a:p>
            <a:r>
              <a:rPr lang="en-US" dirty="0"/>
              <a:t>Outreach to inner city schools</a:t>
            </a:r>
          </a:p>
          <a:p>
            <a:r>
              <a:rPr lang="en-US" dirty="0"/>
              <a:t>Tech programs for kids in different demographics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3C2-6656-2A43-ABCE-B021D6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8F45F-4CEA-2255-ACB1-3478FBC2A0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sz="1400" b="0" i="0" u="sng" dirty="0">
                <a:effectLst/>
                <a:highlight>
                  <a:srgbClr val="222529"/>
                </a:highlight>
                <a:latin typeface="Slack-Lato"/>
                <a:hlinkClick r:id="rId3"/>
              </a:rPr>
              <a:t>https://www.kaggle.com/datasets/jainaru/diversity-in-tech-companies/data</a:t>
            </a:r>
            <a:endParaRPr lang="en-US" sz="1400" dirty="0"/>
          </a:p>
          <a:p>
            <a:r>
              <a:rPr lang="en-US" sz="1400" dirty="0"/>
              <a:t>https://blog.leeandlow.com/2015/03/12/the-diversity-gap-in-silicon-valley/</a:t>
            </a:r>
          </a:p>
          <a:p>
            <a:r>
              <a:rPr lang="en-US" sz="1400" dirty="0"/>
              <a:t>https://hussellvs.best/product_details/69890865.html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309C3-D1EC-FAF3-C7BF-F5FF58E6BD3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28872" y="2878052"/>
            <a:ext cx="2940919" cy="2557463"/>
          </a:xfrm>
        </p:spPr>
        <p:txBody>
          <a:bodyPr/>
          <a:lstStyle/>
          <a:p>
            <a:r>
              <a:rPr lang="en-US" dirty="0"/>
              <a:t>insert</a:t>
            </a:r>
          </a:p>
          <a:p>
            <a:endParaRPr lang="en-US" dirty="0"/>
          </a:p>
        </p:txBody>
      </p:sp>
      <p:pic>
        <p:nvPicPr>
          <p:cNvPr id="5" name="Picture 4" descr="A poster with text and numbers&#10;&#10;Description automatically generated">
            <a:extLst>
              <a:ext uri="{FF2B5EF4-FFF2-40B4-BE49-F238E27FC236}">
                <a16:creationId xmlns:a16="http://schemas.microsoft.com/office/drawing/2014/main" id="{D3E38EFA-4226-9A69-D204-C51497E5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78" y="839520"/>
            <a:ext cx="3487783" cy="47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Linear/Statistical Modeling</a:t>
            </a:r>
          </a:p>
          <a:p>
            <a:r>
              <a:rPr lang="en-US" dirty="0"/>
              <a:t>Bias and Limitations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Call to Action</a:t>
            </a:r>
          </a:p>
          <a:p>
            <a:r>
              <a:rPr lang="en-US" dirty="0"/>
              <a:t>Works Cited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sz="2000" dirty="0"/>
              <a:t>Thesis: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world is constantly growing and becoming increasingly diversified; thus, the analysis of this dataset will allow us to explore whether or not this global diversity is reflected in tech workforces.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Has racial diversity in the tech workplace increased over time? 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/>
              <a:t>Leaderboards/Visualizations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Line chart</a:t>
            </a:r>
          </a:p>
          <a:p>
            <a:pPr marL="457200" indent="-457200"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What is the percentage of males vs females in the tech workplace over time?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/>
              <a:t>Leaderboards/Visualizations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Double bar chart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Donut chart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Which racial group has seen the most growth between 2014 – 2018? </a:t>
            </a:r>
          </a:p>
          <a:p>
            <a:pPr marL="841248" lvl="1" indent="-457200">
              <a:buAutoNum type="alphaLcParenR"/>
            </a:pPr>
            <a:r>
              <a:rPr lang="en-US" dirty="0"/>
              <a:t>Leaderboards/Visualizations</a:t>
            </a:r>
          </a:p>
          <a:p>
            <a:pPr marL="457200" indent="-457200"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3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Linear / Statistical Modeling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B5DA33-D8F1-18AD-FDB2-F6C8B3E0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83367"/>
            <a:ext cx="9223878" cy="39148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Are companies that hire more Women more likely to hire Latinos/Blacks? (Regression)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9A44-5FD8-EA1E-B65A-DDF3ED39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5F544-F191-AC42-47B1-7CDFAECFA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099DB-4ADB-916B-E812-5DCB9CAA6F2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115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{E775D46C-BA0A-44AF-A6B2-43E6E28CC66D}tf22581678_win32</Template>
  <TotalTime>140</TotalTime>
  <Words>293</Words>
  <Application>Microsoft Office PowerPoint</Application>
  <PresentationFormat>Widescreen</PresentationFormat>
  <Paragraphs>58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Slack-Lato</vt:lpstr>
      <vt:lpstr>RetrospectVTI</vt:lpstr>
      <vt:lpstr>Diversity in Tech Carlos Ruiz, Paris Lee,  Daniel Purrier, Neyda Morales  June 10, 2024</vt:lpstr>
      <vt:lpstr>Agenda</vt:lpstr>
      <vt:lpstr>Thesis:   The world is constantly growing and becoming increasingly diversified; thus, the analysis of this dataset will allow us to explore whether or not this global diversity is reflected in tech workforces.</vt:lpstr>
      <vt:lpstr>Research Question 1</vt:lpstr>
      <vt:lpstr>Research Question 2</vt:lpstr>
      <vt:lpstr>Research Question 3</vt:lpstr>
      <vt:lpstr>Linear / Statistical Modeling</vt:lpstr>
      <vt:lpstr>Regression</vt:lpstr>
      <vt:lpstr>PowerPoint Presentation</vt:lpstr>
      <vt:lpstr>Bias and Limitations</vt:lpstr>
      <vt:lpstr>Future Work</vt:lpstr>
      <vt:lpstr>Call to Action</vt:lpstr>
      <vt:lpstr>Works Cited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Neyda Morales</dc:creator>
  <cp:lastModifiedBy>Neyda Morales</cp:lastModifiedBy>
  <cp:revision>19</cp:revision>
  <dcterms:created xsi:type="dcterms:W3CDTF">2024-06-05T00:46:22Z</dcterms:created>
  <dcterms:modified xsi:type="dcterms:W3CDTF">2024-06-07T02:19:00Z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